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010400" cy="9296400"/>
  <p:embeddedFontLst>
    <p:embeddedFont>
      <p:font typeface="Proxima Nova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9BFD64-3BED-49B3-9834-2AC6BB97D8D1}">
  <a:tblStyle styleId="{2B9BFD64-3BED-49B3-9834-2AC6BB97D8D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FEB"/>
          </a:solidFill>
        </a:fill>
      </a:tcStyle>
    </a:wholeTbl>
    <a:band1H>
      <a:tcTxStyle/>
      <a:tcStyle>
        <a:tcBdr/>
        <a:fill>
          <a:solidFill>
            <a:srgbClr val="CBDD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D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HCP">
  <p:cSld name="SHCP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784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4940300" y="1600200"/>
            <a:ext cx="37465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8100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8100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3"/>
          </p:nvPr>
        </p:nvSpPr>
        <p:spPr>
          <a:xfrm>
            <a:off x="4914900" y="1535113"/>
            <a:ext cx="37719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4"/>
          </p:nvPr>
        </p:nvSpPr>
        <p:spPr>
          <a:xfrm>
            <a:off x="4914900" y="2174875"/>
            <a:ext cx="37719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4406900" y="1767944"/>
            <a:ext cx="4286250" cy="435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2"/>
          </p:nvPr>
        </p:nvSpPr>
        <p:spPr>
          <a:xfrm>
            <a:off x="457200" y="1767944"/>
            <a:ext cx="3784600" cy="435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>
              <a:solidFill>
                <a:srgbClr val="DFA300"/>
              </a:solidFill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>
  <p:cSld name="Title and Vertical 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724400" y="6096000"/>
            <a:ext cx="3645428" cy="639086"/>
          </a:xfrm>
          <a:prstGeom prst="homePlate">
            <a:avLst>
              <a:gd name="adj" fmla="val 54471"/>
            </a:avLst>
          </a:prstGeom>
          <a:solidFill>
            <a:srgbClr val="0A97D9"/>
          </a:solidFill>
          <a:ln w="9525" cap="flat" cmpd="sng">
            <a:solidFill>
              <a:srgbClr val="0A97D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108000" rIns="0" bIns="144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Vinculación del presupuesto y los Objetivos del Desarrollo Sostenible</a:t>
            </a:r>
            <a:endParaRPr sz="1400" b="0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3" descr="Image result for objetivos del desarrollo sostenible 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4988" y="5956261"/>
            <a:ext cx="835714" cy="83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457200" y="274638"/>
            <a:ext cx="60079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" descr="Escudo Nacional de los Estados Unidos Mexicanos"/>
          <p:cNvPicPr preferRelativeResize="0"/>
          <p:nvPr/>
        </p:nvPicPr>
        <p:blipFill rotWithShape="1">
          <a:blip r:embed="rId20">
            <a:alphaModFix amt="28000"/>
          </a:blip>
          <a:srcRect/>
          <a:stretch/>
        </p:blipFill>
        <p:spPr>
          <a:xfrm>
            <a:off x="3011034" y="3008162"/>
            <a:ext cx="2857323" cy="2880000"/>
          </a:xfrm>
          <a:prstGeom prst="rect">
            <a:avLst/>
          </a:prstGeom>
          <a:blipFill rotWithShape="1">
            <a:blip r:embed="rId21">
              <a:alphaModFix amt="28000"/>
            </a:blip>
            <a:stretch>
              <a:fillRect/>
            </a:stretch>
          </a:blipFill>
          <a:ln>
            <a:noFill/>
          </a:ln>
        </p:spPr>
      </p:pic>
      <p:cxnSp>
        <p:nvCxnSpPr>
          <p:cNvPr id="17" name="Google Shape;17;p1" descr="Barra de sepración roja"/>
          <p:cNvCxnSpPr/>
          <p:nvPr/>
        </p:nvCxnSpPr>
        <p:spPr>
          <a:xfrm>
            <a:off x="457200" y="1457364"/>
            <a:ext cx="8229600" cy="0"/>
          </a:xfrm>
          <a:prstGeom prst="straightConnector1">
            <a:avLst/>
          </a:prstGeom>
          <a:noFill/>
          <a:ln w="12700" cap="flat" cmpd="sng">
            <a:solidFill>
              <a:srgbClr val="BE0F3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1" descr="Pleca en color gris inferior"/>
          <p:cNvSpPr/>
          <p:nvPr/>
        </p:nvSpPr>
        <p:spPr>
          <a:xfrm>
            <a:off x="457200" y="6126163"/>
            <a:ext cx="8229600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 descr="Image result for objetivos del desarrollo sostenible png"/>
          <p:cNvPicPr preferRelativeResize="0"/>
          <p:nvPr/>
        </p:nvPicPr>
        <p:blipFill rotWithShape="1">
          <a:blip r:embed="rId3">
            <a:alphaModFix/>
          </a:blip>
          <a:srcRect t="20889"/>
          <a:stretch/>
        </p:blipFill>
        <p:spPr>
          <a:xfrm>
            <a:off x="1586" y="-85725"/>
            <a:ext cx="9143207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>
            <a:off x="793" y="0"/>
            <a:ext cx="9144000" cy="7429862"/>
          </a:xfrm>
          <a:prstGeom prst="rect">
            <a:avLst/>
          </a:prstGeom>
          <a:gradFill>
            <a:gsLst>
              <a:gs pos="0">
                <a:srgbClr val="595959">
                  <a:alpha val="91764"/>
                </a:srgbClr>
              </a:gs>
              <a:gs pos="100000">
                <a:srgbClr val="595959">
                  <a:alpha val="88627"/>
                </a:srgbClr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793" y="1599515"/>
            <a:ext cx="9144000" cy="2809884"/>
          </a:xfrm>
          <a:prstGeom prst="rect">
            <a:avLst/>
          </a:prstGeom>
          <a:solidFill>
            <a:srgbClr val="00AEEF">
              <a:alpha val="83921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0" rIns="91425" bIns="180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Metodología para vincular el presupuesto a los</a:t>
            </a:r>
            <a:endParaRPr sz="3200" b="0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0" descr="Image result for objetivos del desarrollo sostenible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6990" y="3499481"/>
            <a:ext cx="5715000" cy="74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Vinculación ODS con Pp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7" name="Google Shape;277;p29"/>
          <p:cNvGrpSpPr/>
          <p:nvPr/>
        </p:nvGrpSpPr>
        <p:grpSpPr>
          <a:xfrm>
            <a:off x="363071" y="1181100"/>
            <a:ext cx="8473278" cy="1690808"/>
            <a:chOff x="0" y="0"/>
            <a:chExt cx="8473278" cy="1690808"/>
          </a:xfrm>
        </p:grpSpPr>
        <p:sp>
          <p:nvSpPr>
            <p:cNvPr id="278" name="Google Shape;278;p29"/>
            <p:cNvSpPr/>
            <p:nvPr/>
          </p:nvSpPr>
          <p:spPr>
            <a:xfrm rot="5400000">
              <a:off x="-239574" y="333221"/>
              <a:ext cx="1597162" cy="1118013"/>
            </a:xfrm>
            <a:prstGeom prst="chevron">
              <a:avLst>
                <a:gd name="adj" fmla="val 50000"/>
              </a:avLst>
            </a:prstGeom>
            <a:solidFill>
              <a:srgbClr val="2058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 txBox="1"/>
            <p:nvPr/>
          </p:nvSpPr>
          <p:spPr>
            <a:xfrm>
              <a:off x="1" y="652654"/>
              <a:ext cx="1118013" cy="479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 rot="5400000">
              <a:off x="4188683" y="-3070670"/>
              <a:ext cx="1213925" cy="735526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 w="25400" cap="flat" cmpd="sng">
              <a:solidFill>
                <a:srgbClr val="2058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 txBox="1"/>
            <p:nvPr/>
          </p:nvSpPr>
          <p:spPr>
            <a:xfrm>
              <a:off x="1118013" y="59259"/>
              <a:ext cx="7296007" cy="1095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0150" rIns="10150" bIns="10150" anchor="ctr" anchorCtr="0">
              <a:noAutofit/>
            </a:bodyPr>
            <a:lstStyle/>
            <a:p>
              <a:pPr marL="57150" marR="0" lvl="1" indent="-101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s-MX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Análisis de las coincidencias entre las Metas ODS con los objetivos del PND 2013- 2018 y sus estrategias.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29"/>
          <p:cNvSpPr/>
          <p:nvPr/>
        </p:nvSpPr>
        <p:spPr>
          <a:xfrm>
            <a:off x="1074802" y="3320040"/>
            <a:ext cx="2418459" cy="1444240"/>
          </a:xfrm>
          <a:prstGeom prst="roundRect">
            <a:avLst>
              <a:gd name="adj" fmla="val 16667"/>
            </a:avLst>
          </a:prstGeom>
          <a:solidFill>
            <a:srgbClr val="A219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Metas ODS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9"/>
          <p:cNvSpPr/>
          <p:nvPr/>
        </p:nvSpPr>
        <p:spPr>
          <a:xfrm>
            <a:off x="5850476" y="3320040"/>
            <a:ext cx="2418459" cy="1444240"/>
          </a:xfrm>
          <a:prstGeom prst="roundRect">
            <a:avLst>
              <a:gd name="adj" fmla="val 16667"/>
            </a:avLst>
          </a:prstGeom>
          <a:solidFill>
            <a:srgbClr val="A219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Estrategias de los Objetivos del PND 2013-2018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9"/>
          <p:cNvSpPr/>
          <p:nvPr/>
        </p:nvSpPr>
        <p:spPr>
          <a:xfrm>
            <a:off x="3621448" y="3670418"/>
            <a:ext cx="2100841" cy="743484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DF31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9"/>
          <p:cNvSpPr txBox="1"/>
          <p:nvPr/>
        </p:nvSpPr>
        <p:spPr>
          <a:xfrm>
            <a:off x="3356529" y="2699347"/>
            <a:ext cx="2630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Análisis de coincidencias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9"/>
          <p:cNvSpPr txBox="1"/>
          <p:nvPr/>
        </p:nvSpPr>
        <p:spPr>
          <a:xfrm>
            <a:off x="5638255" y="4883483"/>
            <a:ext cx="26306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Realizado por SHCP, validado por PNUD y Presidencia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>
            <a:spLocks noGrp="1"/>
          </p:cNvSpPr>
          <p:nvPr>
            <p:ph type="title"/>
          </p:nvPr>
        </p:nvSpPr>
        <p:spPr>
          <a:xfrm>
            <a:off x="457199" y="1387895"/>
            <a:ext cx="859267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1942"/>
              </a:buClr>
              <a:buSzPts val="1800"/>
              <a:buFont typeface="Arial"/>
              <a:buNone/>
            </a:pPr>
            <a:br>
              <a:rPr lang="es-MX" sz="1800" b="1" i="0" u="none" strike="noStrike" cap="none">
                <a:solidFill>
                  <a:srgbClr val="A2194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1800" b="1" i="0" u="none" strike="noStrike" cap="none">
                <a:solidFill>
                  <a:srgbClr val="A21942"/>
                </a:solidFill>
                <a:latin typeface="Arial"/>
                <a:ea typeface="Arial"/>
                <a:cs typeface="Arial"/>
                <a:sym typeface="Arial"/>
              </a:rPr>
              <a:t>¿Qué pasa cuando los metas tienen muchos objetivos o distintas poblaciones objetivo?</a:t>
            </a:r>
            <a:r>
              <a:rPr lang="es-MX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s-MX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MX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definieron “submetas” para 102 de las 169 metas </a:t>
            </a:r>
            <a:r>
              <a:rPr lang="es-MX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(60.4%). </a:t>
            </a:r>
            <a:br>
              <a:rPr lang="es-MX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1" i="0" u="none" strike="noStrike" cap="none">
              <a:solidFill>
                <a:srgbClr val="A21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0"/>
          <p:cNvSpPr txBox="1"/>
          <p:nvPr/>
        </p:nvSpPr>
        <p:spPr>
          <a:xfrm>
            <a:off x="647109" y="2375304"/>
            <a:ext cx="7886701" cy="244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 1.4. Para 2030, garantizar que todos los hombres y mujeres, en particular los pobres y los vulnerables, tengan los mismos </a:t>
            </a:r>
            <a:r>
              <a:rPr lang="es-MX" sz="1600">
                <a:solidFill>
                  <a:srgbClr val="DD1367"/>
                </a:solidFill>
                <a:latin typeface="Arial"/>
                <a:ea typeface="Arial"/>
                <a:cs typeface="Arial"/>
                <a:sym typeface="Arial"/>
              </a:rPr>
              <a:t>derechos a los recursos económicos</a:t>
            </a:r>
            <a:r>
              <a:rPr lang="es-MX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así como </a:t>
            </a:r>
            <a:r>
              <a:rPr lang="es-MX" sz="1600">
                <a:solidFill>
                  <a:srgbClr val="0A97D9"/>
                </a:solidFill>
                <a:latin typeface="Arial"/>
                <a:ea typeface="Arial"/>
                <a:cs typeface="Arial"/>
                <a:sym typeface="Arial"/>
              </a:rPr>
              <a:t>acceso a los servicios básicos</a:t>
            </a:r>
            <a:r>
              <a:rPr lang="es-MX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s-MX" sz="1600">
                <a:solidFill>
                  <a:srgbClr val="A21942"/>
                </a:solidFill>
                <a:latin typeface="Arial"/>
                <a:ea typeface="Arial"/>
                <a:cs typeface="Arial"/>
                <a:sym typeface="Arial"/>
              </a:rPr>
              <a:t>propiedad y el control de las tierras y otros bienes, la herencia, los recursos naturales</a:t>
            </a:r>
            <a:r>
              <a:rPr lang="es-MX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las </a:t>
            </a:r>
            <a:r>
              <a:rPr lang="es-MX" sz="1600">
                <a:solidFill>
                  <a:srgbClr val="56C22B"/>
                </a:solidFill>
                <a:latin typeface="Arial"/>
                <a:ea typeface="Arial"/>
                <a:cs typeface="Arial"/>
                <a:sym typeface="Arial"/>
              </a:rPr>
              <a:t>nuevas tecnologías apropiadas </a:t>
            </a:r>
            <a:r>
              <a:rPr lang="es-MX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los </a:t>
            </a:r>
            <a:r>
              <a:rPr lang="es-MX" sz="1600">
                <a:solidFill>
                  <a:srgbClr val="FF3A21"/>
                </a:solidFill>
                <a:latin typeface="Arial"/>
                <a:ea typeface="Arial"/>
                <a:cs typeface="Arial"/>
                <a:sym typeface="Arial"/>
              </a:rPr>
              <a:t>servicios financieros, incluida la microfinanciación.</a:t>
            </a:r>
            <a:endParaRPr sz="1600">
              <a:solidFill>
                <a:srgbClr val="FF3A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457197" y="4591417"/>
            <a:ext cx="82296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estos casos los programas indicarán que el presupuesto seleccionado contribuye a una o varias “submetas” indicando que tienen contribución parcial.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0"/>
          <p:cNvSpPr txBox="1"/>
          <p:nvPr/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Definición de submetas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/>
          <p:nvPr/>
        </p:nvSpPr>
        <p:spPr>
          <a:xfrm>
            <a:off x="617944" y="1224939"/>
            <a:ext cx="7808603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Existen dos casos: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s-MX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vinculación del presupuesto a la meta o submeta puede ser</a:t>
            </a:r>
            <a:r>
              <a:rPr lang="es-MX" sz="2000">
                <a:solidFill>
                  <a:srgbClr val="ED51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2000" b="1">
                <a:solidFill>
                  <a:srgbClr val="ED5164"/>
                </a:solidFill>
                <a:latin typeface="Arial"/>
                <a:ea typeface="Arial"/>
                <a:cs typeface="Arial"/>
                <a:sym typeface="Arial"/>
              </a:rPr>
              <a:t>directa</a:t>
            </a:r>
            <a:r>
              <a:rPr lang="es-MX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s-MX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presupuesto </a:t>
            </a:r>
            <a:r>
              <a:rPr lang="es-MX" sz="2000">
                <a:solidFill>
                  <a:srgbClr val="ED5164"/>
                </a:solidFill>
                <a:latin typeface="Arial"/>
                <a:ea typeface="Arial"/>
                <a:cs typeface="Arial"/>
                <a:sym typeface="Arial"/>
              </a:rPr>
              <a:t>puede generar las condiciones que contribuyen a la meta o submeta del ODS </a:t>
            </a:r>
            <a:r>
              <a:rPr lang="es-MX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pesar de no ser su objetivo principal – </a:t>
            </a:r>
            <a:r>
              <a:rPr lang="es-MX" sz="2000" b="1">
                <a:solidFill>
                  <a:srgbClr val="ED5164"/>
                </a:solidFill>
                <a:latin typeface="Arial"/>
                <a:ea typeface="Arial"/>
                <a:cs typeface="Arial"/>
                <a:sym typeface="Arial"/>
              </a:rPr>
              <a:t>indirecta.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Tipo de vinculación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2"/>
          <p:cNvPicPr preferRelativeResize="0"/>
          <p:nvPr/>
        </p:nvPicPr>
        <p:blipFill rotWithShape="1">
          <a:blip r:embed="rId3">
            <a:alphaModFix/>
          </a:blip>
          <a:srcRect l="11119"/>
          <a:stretch/>
        </p:blipFill>
        <p:spPr>
          <a:xfrm>
            <a:off x="793" y="0"/>
            <a:ext cx="914320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2"/>
          <p:cNvSpPr/>
          <p:nvPr/>
        </p:nvSpPr>
        <p:spPr>
          <a:xfrm>
            <a:off x="0" y="-1"/>
            <a:ext cx="9144000" cy="6857999"/>
          </a:xfrm>
          <a:prstGeom prst="rect">
            <a:avLst/>
          </a:prstGeom>
          <a:solidFill>
            <a:srgbClr val="0A97D9">
              <a:alpha val="76862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2"/>
          <p:cNvSpPr txBox="1">
            <a:spLocks noGrp="1"/>
          </p:cNvSpPr>
          <p:nvPr>
            <p:ph type="sldNum" idx="12"/>
          </p:nvPr>
        </p:nvSpPr>
        <p:spPr>
          <a:xfrm>
            <a:off x="7011193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2"/>
          <p:cNvSpPr txBox="1">
            <a:spLocks noGrp="1"/>
          </p:cNvSpPr>
          <p:nvPr>
            <p:ph type="title"/>
          </p:nvPr>
        </p:nvSpPr>
        <p:spPr>
          <a:xfrm>
            <a:off x="3209895" y="2899471"/>
            <a:ext cx="5934105" cy="49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MX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Integración del Proyecto de Presupuesto de Egresos de la Federación 2018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3"/>
          <p:cNvSpPr txBox="1"/>
          <p:nvPr/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s-MX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Elementos para la integración de los ODS en el Proyecto de Presupuesto de Egresos de la Federación 2018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3"/>
          <p:cNvSpPr txBox="1"/>
          <p:nvPr/>
        </p:nvSpPr>
        <p:spPr>
          <a:xfrm>
            <a:off x="457200" y="1561514"/>
            <a:ext cx="8229600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rgbClr val="0A97D9"/>
                </a:solidFill>
                <a:latin typeface="Arial"/>
                <a:ea typeface="Arial"/>
                <a:cs typeface="Arial"/>
                <a:sym typeface="Arial"/>
              </a:rPr>
              <a:t>Normativo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35DDD"/>
              </a:buClr>
              <a:buSzPts val="2000"/>
              <a:buFont typeface="Noto Sans Symbols"/>
              <a:buChar char="➢"/>
            </a:pPr>
            <a:r>
              <a:rPr lang="es-MX" sz="2000">
                <a:solidFill>
                  <a:srgbClr val="0A97D9"/>
                </a:solidFill>
                <a:latin typeface="Arial"/>
                <a:ea typeface="Arial"/>
                <a:cs typeface="Arial"/>
                <a:sym typeface="Arial"/>
              </a:rPr>
              <a:t>Se integró en los Lineamientos para el proceso de programación y presupuestación de 2018.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rgbClr val="235DDD"/>
              </a:buClr>
              <a:buSzPts val="2000"/>
              <a:buFont typeface="Noto Sans Symbols"/>
              <a:buNone/>
            </a:pPr>
            <a:endParaRPr sz="2000">
              <a:solidFill>
                <a:srgbClr val="0A97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35DDD"/>
              </a:buClr>
              <a:buSzPts val="2000"/>
              <a:buFont typeface="Noto Sans Symbols"/>
              <a:buChar char="➢"/>
            </a:pPr>
            <a:r>
              <a:rPr lang="es-MX" sz="2000" b="0" i="0" u="none" strike="noStrike" cap="none">
                <a:solidFill>
                  <a:srgbClr val="0A97D9"/>
                </a:solidFill>
                <a:latin typeface="Arial"/>
                <a:ea typeface="Arial"/>
                <a:cs typeface="Arial"/>
                <a:sym typeface="Arial"/>
              </a:rPr>
              <a:t>Anexo con metodología para la vinculación de los programas con los ODS.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rgbClr val="235DDD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rgbClr val="56C22B"/>
                </a:solidFill>
                <a:latin typeface="Arial"/>
                <a:ea typeface="Arial"/>
                <a:cs typeface="Arial"/>
                <a:sym typeface="Arial"/>
              </a:rPr>
              <a:t>Tecnológico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35DDD"/>
              </a:buClr>
              <a:buSzPts val="2000"/>
              <a:buFont typeface="Noto Sans Symbols"/>
              <a:buChar char="➢"/>
            </a:pPr>
            <a:r>
              <a:rPr lang="es-MX" sz="2000">
                <a:solidFill>
                  <a:srgbClr val="56C22B"/>
                </a:solidFill>
                <a:latin typeface="Arial"/>
                <a:ea typeface="Arial"/>
                <a:cs typeface="Arial"/>
                <a:sym typeface="Arial"/>
              </a:rPr>
              <a:t>Se generó la plataforma en el sistema de la SHCP para el registro de la vinculación de los programas presupuestarios con las metas o submetas de los ODS. </a:t>
            </a:r>
            <a:r>
              <a:rPr lang="es-MX" sz="2000" b="1">
                <a:solidFill>
                  <a:srgbClr val="56C22B"/>
                </a:solidFill>
                <a:latin typeface="Arial"/>
                <a:ea typeface="Arial"/>
                <a:cs typeface="Arial"/>
                <a:sym typeface="Arial"/>
              </a:rPr>
              <a:t>(Manual)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4" descr="Image result for objetivos del desarrollo sostenibl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75289" y="-1121436"/>
            <a:ext cx="3152775" cy="3162301"/>
          </a:xfrm>
          <a:prstGeom prst="rect">
            <a:avLst/>
          </a:prstGeom>
          <a:noFill/>
          <a:ln w="9525" cap="flat" cmpd="sng">
            <a:solidFill>
              <a:srgbClr val="DD136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0" name="Google Shape;32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7210" y="82379"/>
            <a:ext cx="4529581" cy="596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5" descr="Image result for objetivos del desarrollo sostenibl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75289" y="-1121436"/>
            <a:ext cx="3152775" cy="3162301"/>
          </a:xfrm>
          <a:prstGeom prst="rect">
            <a:avLst/>
          </a:prstGeom>
          <a:noFill/>
          <a:ln w="9525" cap="flat" cmpd="sng">
            <a:solidFill>
              <a:srgbClr val="DD136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6" name="Google Shape;32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7568" y="222421"/>
            <a:ext cx="4468864" cy="576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6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Guía de la metodología</a:t>
            </a:r>
            <a:br>
              <a:rPr lang="es-MX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MX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1800" b="1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(Replicable)</a:t>
            </a:r>
            <a:endParaRPr/>
          </a:p>
        </p:txBody>
      </p:sp>
      <p:pic>
        <p:nvPicPr>
          <p:cNvPr id="332" name="Google Shape;332;p36"/>
          <p:cNvPicPr preferRelativeResize="0"/>
          <p:nvPr/>
        </p:nvPicPr>
        <p:blipFill rotWithShape="1">
          <a:blip r:embed="rId3">
            <a:alphaModFix/>
          </a:blip>
          <a:srcRect l="30362" t="13419" r="31604" b="5331"/>
          <a:stretch/>
        </p:blipFill>
        <p:spPr>
          <a:xfrm>
            <a:off x="463164" y="1118048"/>
            <a:ext cx="4108836" cy="493507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6"/>
          <p:cNvSpPr/>
          <p:nvPr/>
        </p:nvSpPr>
        <p:spPr>
          <a:xfrm>
            <a:off x="5601798" y="1641098"/>
            <a:ext cx="24048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rgbClr val="56C22B"/>
                </a:solidFill>
                <a:latin typeface="Proxima Nova"/>
                <a:ea typeface="Proxima Nova"/>
                <a:cs typeface="Proxima Nova"/>
                <a:sym typeface="Proxima Nova"/>
              </a:rPr>
              <a:t>http://bit.ly/2wrFspL</a:t>
            </a:r>
            <a:endParaRPr sz="2000">
              <a:solidFill>
                <a:srgbClr val="56C2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36" descr="http://www.transparenciapresupuestaria.gob.mx/work/models/PTP/programas/ppef2018/images/info_OD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1388" y="2930689"/>
            <a:ext cx="5325035" cy="2899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7"/>
          <p:cNvPicPr preferRelativeResize="0"/>
          <p:nvPr/>
        </p:nvPicPr>
        <p:blipFill rotWithShape="1">
          <a:blip r:embed="rId3">
            <a:alphaModFix/>
          </a:blip>
          <a:srcRect b="6105"/>
          <a:stretch/>
        </p:blipFill>
        <p:spPr>
          <a:xfrm>
            <a:off x="1275075" y="1550613"/>
            <a:ext cx="7868925" cy="415398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7"/>
          <p:cNvSpPr/>
          <p:nvPr/>
        </p:nvSpPr>
        <p:spPr>
          <a:xfrm>
            <a:off x="114491" y="846063"/>
            <a:ext cx="2678136" cy="1069145"/>
          </a:xfrm>
          <a:prstGeom prst="rect">
            <a:avLst/>
          </a:prstGeom>
          <a:solidFill>
            <a:srgbClr val="19486A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Guía rápida del Proyecto de Presupuesto 2018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7"/>
          <p:cNvSpPr/>
          <p:nvPr/>
        </p:nvSpPr>
        <p:spPr>
          <a:xfrm>
            <a:off x="1020282" y="5340002"/>
            <a:ext cx="2566980" cy="3083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948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7"/>
          <p:cNvSpPr/>
          <p:nvPr/>
        </p:nvSpPr>
        <p:spPr>
          <a:xfrm>
            <a:off x="114491" y="4805429"/>
            <a:ext cx="2321168" cy="1069145"/>
          </a:xfrm>
          <a:prstGeom prst="rect">
            <a:avLst/>
          </a:prstGeom>
          <a:solidFill>
            <a:srgbClr val="19486A"/>
          </a:solidFill>
          <a:ln w="12700" cap="flat" cmpd="sng">
            <a:solidFill>
              <a:srgbClr val="1570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Datos abiertos de los resultados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Transparencia en los resultados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8"/>
          <p:cNvPicPr preferRelativeResize="0"/>
          <p:nvPr/>
        </p:nvPicPr>
        <p:blipFill rotWithShape="1">
          <a:blip r:embed="rId3">
            <a:alphaModFix/>
          </a:blip>
          <a:srcRect l="11119"/>
          <a:stretch/>
        </p:blipFill>
        <p:spPr>
          <a:xfrm>
            <a:off x="793" y="0"/>
            <a:ext cx="914320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8"/>
          <p:cNvSpPr/>
          <p:nvPr/>
        </p:nvSpPr>
        <p:spPr>
          <a:xfrm>
            <a:off x="0" y="-1"/>
            <a:ext cx="9144000" cy="6857999"/>
          </a:xfrm>
          <a:prstGeom prst="rect">
            <a:avLst/>
          </a:prstGeom>
          <a:solidFill>
            <a:srgbClr val="DDA63A">
              <a:alpha val="70588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8"/>
          <p:cNvSpPr txBox="1">
            <a:spLocks noGrp="1"/>
          </p:cNvSpPr>
          <p:nvPr>
            <p:ph type="sldNum" idx="12"/>
          </p:nvPr>
        </p:nvSpPr>
        <p:spPr>
          <a:xfrm>
            <a:off x="7011193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8"/>
          <p:cNvSpPr txBox="1">
            <a:spLocks noGrp="1"/>
          </p:cNvSpPr>
          <p:nvPr>
            <p:ph type="title"/>
          </p:nvPr>
        </p:nvSpPr>
        <p:spPr>
          <a:xfrm>
            <a:off x="1483238" y="2931680"/>
            <a:ext cx="6988220" cy="49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MX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 todo esto ¿para qué?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38" descr="Image result for objetivos del desarrollo sostenible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590925" y="-373063"/>
            <a:ext cx="3152775" cy="316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 l="11119"/>
          <a:stretch/>
        </p:blipFill>
        <p:spPr>
          <a:xfrm>
            <a:off x="793" y="0"/>
            <a:ext cx="914320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/>
          <p:nvPr/>
        </p:nvSpPr>
        <p:spPr>
          <a:xfrm>
            <a:off x="0" y="-1"/>
            <a:ext cx="9144000" cy="6857999"/>
          </a:xfrm>
          <a:prstGeom prst="rect">
            <a:avLst/>
          </a:prstGeom>
          <a:solidFill>
            <a:srgbClr val="19486A">
              <a:alpha val="57647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7011193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1550473" y="1559143"/>
            <a:ext cx="6988220" cy="49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s-MX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 general</a:t>
            </a: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1667435" y="2641347"/>
            <a:ext cx="737496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Vincular el presupuesto con los Objetivos de Desarrollo Sostenible (ODS) desde un enfoque de Gestión para Resultados. 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1" descr="Image result for objetivos del desarrollo sostenible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07358" y="654366"/>
            <a:ext cx="902051" cy="904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¿Para qué nos sirven estos datos?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9"/>
          <p:cNvSpPr txBox="1"/>
          <p:nvPr/>
        </p:nvSpPr>
        <p:spPr>
          <a:xfrm>
            <a:off x="457200" y="1060823"/>
            <a:ext cx="8458200" cy="524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C5192D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rgbClr val="C5192D"/>
                </a:solidFill>
                <a:latin typeface="Arial"/>
                <a:ea typeface="Arial"/>
                <a:cs typeface="Arial"/>
                <a:sym typeface="Arial"/>
              </a:rPr>
              <a:t>Coordinar y enfocar los esfuerzos de las distintas instancias federales.</a:t>
            </a:r>
            <a:endParaRPr sz="2400">
              <a:solidFill>
                <a:srgbClr val="C519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1800"/>
              </a:spcBef>
              <a:spcAft>
                <a:spcPts val="0"/>
              </a:spcAft>
              <a:buClr>
                <a:srgbClr val="26BDE2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rgbClr val="26BDE2"/>
                </a:solidFill>
                <a:latin typeface="Arial"/>
                <a:ea typeface="Arial"/>
                <a:cs typeface="Arial"/>
                <a:sym typeface="Arial"/>
              </a:rPr>
              <a:t>Evaluar cumplimiento e implementar mejoras.</a:t>
            </a:r>
            <a:endParaRPr sz="2400">
              <a:solidFill>
                <a:srgbClr val="26BDE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1800"/>
              </a:spcBef>
              <a:spcAft>
                <a:spcPts val="0"/>
              </a:spcAft>
              <a:buClr>
                <a:srgbClr val="A21942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rgbClr val="A21942"/>
                </a:solidFill>
                <a:latin typeface="Arial"/>
                <a:ea typeface="Arial"/>
                <a:cs typeface="Arial"/>
                <a:sym typeface="Arial"/>
              </a:rPr>
              <a:t>Retroalimentar los procesos de programación presupuestación.</a:t>
            </a:r>
            <a:endParaRPr/>
          </a:p>
          <a:p>
            <a:pPr marL="285750" marR="0" lvl="0" indent="-285750" algn="just" rtl="0">
              <a:spcBef>
                <a:spcPts val="240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Identificar áreas de mejora en la planeación institucional para alcanzar los ODS. </a:t>
            </a:r>
            <a:endParaRPr sz="24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1800"/>
              </a:spcBef>
              <a:spcAft>
                <a:spcPts val="0"/>
              </a:spcAft>
              <a:buClr>
                <a:srgbClr val="0A97D9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rgbClr val="0A97D9"/>
                </a:solidFill>
                <a:latin typeface="Arial"/>
                <a:ea typeface="Arial"/>
                <a:cs typeface="Arial"/>
                <a:sym typeface="Arial"/>
              </a:rPr>
              <a:t>Mayor transparencia en el gasto público.</a:t>
            </a:r>
            <a:endParaRPr/>
          </a:p>
          <a:p>
            <a:pPr marL="285750" marR="0" lvl="0" indent="-285750" algn="just" rtl="0">
              <a:spcBef>
                <a:spcPts val="1800"/>
              </a:spcBef>
              <a:spcAft>
                <a:spcPts val="0"/>
              </a:spcAft>
              <a:buClr>
                <a:srgbClr val="3F7E44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rgbClr val="3F7E44"/>
                </a:solidFill>
                <a:latin typeface="Arial"/>
                <a:ea typeface="Arial"/>
                <a:cs typeface="Arial"/>
                <a:sym typeface="Arial"/>
              </a:rPr>
              <a:t>Base para la metodología de aceleradores de los ODS</a:t>
            </a:r>
            <a:endParaRPr sz="2400">
              <a:solidFill>
                <a:srgbClr val="3F7E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94223" y="914400"/>
            <a:ext cx="3151905" cy="316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Próximos pasos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0"/>
          <p:cNvSpPr txBox="1"/>
          <p:nvPr/>
        </p:nvSpPr>
        <p:spPr>
          <a:xfrm>
            <a:off x="457200" y="1848223"/>
            <a:ext cx="8458200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3F7E44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rgbClr val="3F7E44"/>
                </a:solidFill>
                <a:latin typeface="Arial"/>
                <a:ea typeface="Arial"/>
                <a:cs typeface="Arial"/>
                <a:sym typeface="Arial"/>
              </a:rPr>
              <a:t>Metodología de aceleradores de los ODS</a:t>
            </a:r>
            <a:endParaRPr/>
          </a:p>
          <a:p>
            <a:pPr marL="285750" marR="0" lvl="0" indent="-285750" algn="just" rtl="0">
              <a:spcBef>
                <a:spcPts val="1800"/>
              </a:spcBef>
              <a:spcAft>
                <a:spcPts val="0"/>
              </a:spcAft>
              <a:buClr>
                <a:srgbClr val="19486A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rgbClr val="19486A"/>
                </a:solidFill>
                <a:latin typeface="Arial"/>
                <a:ea typeface="Arial"/>
                <a:cs typeface="Arial"/>
                <a:sym typeface="Arial"/>
              </a:rPr>
              <a:t>Materiales para redefinición de diseño de programas con enfoque en los ODS</a:t>
            </a:r>
            <a:endParaRPr/>
          </a:p>
          <a:p>
            <a:pPr marL="285750" marR="0" lvl="0" indent="-285750" algn="just" rtl="0">
              <a:spcBef>
                <a:spcPts val="1800"/>
              </a:spcBef>
              <a:spcAft>
                <a:spcPts val="0"/>
              </a:spcAft>
              <a:buClr>
                <a:srgbClr val="C5192D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rgbClr val="C5192D"/>
                </a:solidFill>
                <a:latin typeface="Arial"/>
                <a:ea typeface="Arial"/>
                <a:cs typeface="Arial"/>
                <a:sym typeface="Arial"/>
              </a:rPr>
              <a:t>Retroalimentación de la vinculación con la generación del “Presupuesto verde”</a:t>
            </a:r>
            <a:endParaRPr sz="2400">
              <a:solidFill>
                <a:srgbClr val="C519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94223" y="914400"/>
            <a:ext cx="3151905" cy="316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 l="11119"/>
          <a:stretch/>
        </p:blipFill>
        <p:spPr>
          <a:xfrm>
            <a:off x="793" y="0"/>
            <a:ext cx="914320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/>
          <p:nvPr/>
        </p:nvSpPr>
        <p:spPr>
          <a:xfrm>
            <a:off x="0" y="-1"/>
            <a:ext cx="9144000" cy="6857999"/>
          </a:xfrm>
          <a:prstGeom prst="rect">
            <a:avLst/>
          </a:prstGeom>
          <a:solidFill>
            <a:srgbClr val="A21942">
              <a:alpha val="70588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7011193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1483238" y="2931680"/>
            <a:ext cx="6988220" cy="49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s-MX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Bases que permiten </a:t>
            </a:r>
            <a:br>
              <a:rPr lang="es-MX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vinculación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2" descr="Image result for objetivos del desarrollo sostenible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590925" y="-373063"/>
            <a:ext cx="3152775" cy="316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None/>
            </a:pPr>
            <a:r>
              <a:rPr lang="es-MX" sz="2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Esquema de vinculación </a:t>
            </a:r>
            <a:r>
              <a:rPr lang="es-MX" sz="22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ODS-Presupuesto</a:t>
            </a:r>
            <a:endParaRPr sz="22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23"/>
          <p:cNvGrpSpPr/>
          <p:nvPr/>
        </p:nvGrpSpPr>
        <p:grpSpPr>
          <a:xfrm>
            <a:off x="317500" y="1003300"/>
            <a:ext cx="8724900" cy="4902200"/>
            <a:chOff x="0" y="0"/>
            <a:chExt cx="8724900" cy="4902200"/>
          </a:xfrm>
        </p:grpSpPr>
        <p:sp>
          <p:nvSpPr>
            <p:cNvPr id="165" name="Google Shape;165;p23"/>
            <p:cNvSpPr/>
            <p:nvPr/>
          </p:nvSpPr>
          <p:spPr>
            <a:xfrm rot="10800000">
              <a:off x="0" y="0"/>
              <a:ext cx="8724900" cy="1225550"/>
            </a:xfrm>
            <a:prstGeom prst="trapezoid">
              <a:avLst>
                <a:gd name="adj" fmla="val 88990"/>
              </a:avLst>
            </a:prstGeom>
            <a:solidFill>
              <a:srgbClr val="19486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 txBox="1"/>
            <p:nvPr/>
          </p:nvSpPr>
          <p:spPr>
            <a:xfrm>
              <a:off x="1526857" y="0"/>
              <a:ext cx="5671185" cy="1225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Objetivos del Desarrollo Sostenible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 rot="10800000">
              <a:off x="1090612" y="1225550"/>
              <a:ext cx="6543674" cy="1225550"/>
            </a:xfrm>
            <a:prstGeom prst="trapezoid">
              <a:avLst>
                <a:gd name="adj" fmla="val 88990"/>
              </a:avLst>
            </a:prstGeom>
            <a:solidFill>
              <a:srgbClr val="00689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 txBox="1"/>
            <p:nvPr/>
          </p:nvSpPr>
          <p:spPr>
            <a:xfrm>
              <a:off x="2235755" y="1225550"/>
              <a:ext cx="4253388" cy="1225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Planeación Nacional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3"/>
            <p:cNvSpPr/>
            <p:nvPr/>
          </p:nvSpPr>
          <p:spPr>
            <a:xfrm rot="10800000">
              <a:off x="2181225" y="2451100"/>
              <a:ext cx="4362450" cy="1225550"/>
            </a:xfrm>
            <a:prstGeom prst="trapezoid">
              <a:avLst>
                <a:gd name="adj" fmla="val 88990"/>
              </a:avLst>
            </a:prstGeom>
            <a:solidFill>
              <a:srgbClr val="0998D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 txBox="1"/>
            <p:nvPr/>
          </p:nvSpPr>
          <p:spPr>
            <a:xfrm>
              <a:off x="2944653" y="2451100"/>
              <a:ext cx="2835592" cy="1225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Estructura Programática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3"/>
            <p:cNvSpPr/>
            <p:nvPr/>
          </p:nvSpPr>
          <p:spPr>
            <a:xfrm rot="10800000">
              <a:off x="3271837" y="3676650"/>
              <a:ext cx="2181225" cy="1225550"/>
            </a:xfrm>
            <a:prstGeom prst="trapezoid">
              <a:avLst>
                <a:gd name="adj" fmla="val 88990"/>
              </a:avLst>
            </a:prstGeom>
            <a:solidFill>
              <a:srgbClr val="26BDE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 txBox="1"/>
            <p:nvPr/>
          </p:nvSpPr>
          <p:spPr>
            <a:xfrm>
              <a:off x="3271837" y="3676650"/>
              <a:ext cx="2181225" cy="1225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0" rIns="22850" bIns="228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Presupuesto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23"/>
          <p:cNvSpPr/>
          <p:nvPr/>
        </p:nvSpPr>
        <p:spPr>
          <a:xfrm rot="-2485283">
            <a:off x="679320" y="1760874"/>
            <a:ext cx="965200" cy="1774519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3"/>
          <p:cNvSpPr/>
          <p:nvPr/>
        </p:nvSpPr>
        <p:spPr>
          <a:xfrm rot="-2485283">
            <a:off x="2861303" y="4297833"/>
            <a:ext cx="965200" cy="168611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3"/>
          <p:cNvSpPr/>
          <p:nvPr/>
        </p:nvSpPr>
        <p:spPr>
          <a:xfrm rot="-2485283">
            <a:off x="1768578" y="3118013"/>
            <a:ext cx="965200" cy="1611788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6370306" y="4352467"/>
            <a:ext cx="231649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Agenda 2030: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17 ODS y 169 metas a cumplir para el año 2030. </a:t>
            </a:r>
            <a:endParaRPr sz="1200" b="1" i="1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4" descr="Image result for objetivos del desarrollo sostenibl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90925" y="-373063"/>
            <a:ext cx="3152775" cy="316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824050" y="161647"/>
            <a:ext cx="79375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Arquitectura de la Planeación Nacional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24"/>
          <p:cNvGrpSpPr/>
          <p:nvPr/>
        </p:nvGrpSpPr>
        <p:grpSpPr>
          <a:xfrm>
            <a:off x="-1790121" y="1251176"/>
            <a:ext cx="10450026" cy="4571999"/>
            <a:chOff x="0" y="0"/>
            <a:chExt cx="10450026" cy="4571999"/>
          </a:xfrm>
        </p:grpSpPr>
        <p:sp>
          <p:nvSpPr>
            <p:cNvPr id="184" name="Google Shape;184;p24"/>
            <p:cNvSpPr/>
            <p:nvPr/>
          </p:nvSpPr>
          <p:spPr>
            <a:xfrm>
              <a:off x="0" y="236647"/>
              <a:ext cx="10450026" cy="556178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4"/>
            <p:cNvSpPr txBox="1"/>
            <p:nvPr/>
          </p:nvSpPr>
          <p:spPr>
            <a:xfrm>
              <a:off x="0" y="236647"/>
              <a:ext cx="3135008" cy="556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6152072" y="0"/>
              <a:ext cx="1591496" cy="1046657"/>
            </a:xfrm>
            <a:prstGeom prst="roundRect">
              <a:avLst>
                <a:gd name="adj" fmla="val 10000"/>
              </a:avLst>
            </a:prstGeom>
            <a:solidFill>
              <a:srgbClr val="A2194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4"/>
            <p:cNvSpPr txBox="1"/>
            <p:nvPr/>
          </p:nvSpPr>
          <p:spPr>
            <a:xfrm>
              <a:off x="6182728" y="30656"/>
              <a:ext cx="1530184" cy="9853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Plan Nacional de Desarrollo</a:t>
              </a:r>
              <a:endParaRPr/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5418959" y="1046657"/>
              <a:ext cx="1528861" cy="2414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A2194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9" name="Google Shape;189;p24"/>
            <p:cNvSpPr/>
            <p:nvPr/>
          </p:nvSpPr>
          <p:spPr>
            <a:xfrm>
              <a:off x="4790144" y="1288070"/>
              <a:ext cx="1257630" cy="576353"/>
            </a:xfrm>
            <a:prstGeom prst="roundRect">
              <a:avLst>
                <a:gd name="adj" fmla="val 10000"/>
              </a:avLst>
            </a:prstGeom>
            <a:solidFill>
              <a:srgbClr val="DF3167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4"/>
            <p:cNvSpPr txBox="1"/>
            <p:nvPr/>
          </p:nvSpPr>
          <p:spPr>
            <a:xfrm>
              <a:off x="4807025" y="1304951"/>
              <a:ext cx="1223868" cy="54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Metas Nacionales</a:t>
              </a:r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3916848" y="1864423"/>
              <a:ext cx="1502110" cy="3903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B7481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2" name="Google Shape;192;p24"/>
            <p:cNvSpPr/>
            <p:nvPr/>
          </p:nvSpPr>
          <p:spPr>
            <a:xfrm>
              <a:off x="3232777" y="2254726"/>
              <a:ext cx="1368142" cy="1008791"/>
            </a:xfrm>
            <a:prstGeom prst="roundRect">
              <a:avLst>
                <a:gd name="adj" fmla="val 10000"/>
              </a:avLst>
            </a:prstGeom>
            <a:solidFill>
              <a:srgbClr val="E8203A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4"/>
            <p:cNvSpPr txBox="1"/>
            <p:nvPr/>
          </p:nvSpPr>
          <p:spPr>
            <a:xfrm>
              <a:off x="3262323" y="2284272"/>
              <a:ext cx="1309050" cy="949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Programa Sectorial 1</a:t>
              </a:r>
              <a:endParaRPr/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2803567" y="3263517"/>
              <a:ext cx="1113281" cy="4644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ED516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5" name="Google Shape;195;p24"/>
            <p:cNvSpPr/>
            <p:nvPr/>
          </p:nvSpPr>
          <p:spPr>
            <a:xfrm>
              <a:off x="2296215" y="3728005"/>
              <a:ext cx="1014705" cy="840876"/>
            </a:xfrm>
            <a:prstGeom prst="roundRect">
              <a:avLst>
                <a:gd name="adj" fmla="val 10000"/>
              </a:avLst>
            </a:prstGeom>
            <a:solidFill>
              <a:srgbClr val="ED516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4"/>
            <p:cNvSpPr txBox="1"/>
            <p:nvPr/>
          </p:nvSpPr>
          <p:spPr>
            <a:xfrm>
              <a:off x="2320843" y="3752633"/>
              <a:ext cx="965449" cy="791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Pp 1</a:t>
              </a:r>
              <a:endParaRPr/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3916848" y="3263517"/>
              <a:ext cx="118716" cy="4673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ED516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8" name="Google Shape;198;p24"/>
            <p:cNvSpPr/>
            <p:nvPr/>
          </p:nvSpPr>
          <p:spPr>
            <a:xfrm>
              <a:off x="3528212" y="3730877"/>
              <a:ext cx="1014705" cy="841122"/>
            </a:xfrm>
            <a:prstGeom prst="roundRect">
              <a:avLst>
                <a:gd name="adj" fmla="val 10000"/>
              </a:avLst>
            </a:prstGeom>
            <a:solidFill>
              <a:srgbClr val="ED516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4"/>
            <p:cNvSpPr txBox="1"/>
            <p:nvPr/>
          </p:nvSpPr>
          <p:spPr>
            <a:xfrm>
              <a:off x="3552848" y="3755513"/>
              <a:ext cx="965433" cy="79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Pp n</a:t>
              </a:r>
              <a:endParaRPr/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5418959" y="1864423"/>
              <a:ext cx="426447" cy="3911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B7481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1" name="Google Shape;201;p24"/>
            <p:cNvSpPr/>
            <p:nvPr/>
          </p:nvSpPr>
          <p:spPr>
            <a:xfrm>
              <a:off x="5161335" y="2255546"/>
              <a:ext cx="1368142" cy="1008791"/>
            </a:xfrm>
            <a:prstGeom prst="roundRect">
              <a:avLst>
                <a:gd name="adj" fmla="val 10000"/>
              </a:avLst>
            </a:prstGeom>
            <a:solidFill>
              <a:srgbClr val="E8203A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4"/>
            <p:cNvSpPr txBox="1"/>
            <p:nvPr/>
          </p:nvSpPr>
          <p:spPr>
            <a:xfrm>
              <a:off x="5190881" y="2285092"/>
              <a:ext cx="1309050" cy="949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Programa Sectorial N</a:t>
              </a:r>
              <a:endParaRPr/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5283278" y="3264338"/>
              <a:ext cx="562129" cy="4608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ED516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4" name="Google Shape;204;p24"/>
            <p:cNvSpPr/>
            <p:nvPr/>
          </p:nvSpPr>
          <p:spPr>
            <a:xfrm>
              <a:off x="4791974" y="3725186"/>
              <a:ext cx="982606" cy="846813"/>
            </a:xfrm>
            <a:prstGeom prst="roundRect">
              <a:avLst>
                <a:gd name="adj" fmla="val 10000"/>
              </a:avLst>
            </a:prstGeom>
            <a:solidFill>
              <a:srgbClr val="ED516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4"/>
            <p:cNvSpPr txBox="1"/>
            <p:nvPr/>
          </p:nvSpPr>
          <p:spPr>
            <a:xfrm>
              <a:off x="4816776" y="3749988"/>
              <a:ext cx="933002" cy="797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Pp 1</a:t>
              </a:r>
              <a:endParaRPr/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5845407" y="3264338"/>
              <a:ext cx="667709" cy="4560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ED516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7" name="Google Shape;207;p24"/>
            <p:cNvSpPr/>
            <p:nvPr/>
          </p:nvSpPr>
          <p:spPr>
            <a:xfrm>
              <a:off x="6005763" y="3720379"/>
              <a:ext cx="1014705" cy="851620"/>
            </a:xfrm>
            <a:prstGeom prst="roundRect">
              <a:avLst>
                <a:gd name="adj" fmla="val 10000"/>
              </a:avLst>
            </a:prstGeom>
            <a:solidFill>
              <a:srgbClr val="ED516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4"/>
            <p:cNvSpPr txBox="1"/>
            <p:nvPr/>
          </p:nvSpPr>
          <p:spPr>
            <a:xfrm>
              <a:off x="6030706" y="3745322"/>
              <a:ext cx="964819" cy="801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Pp n</a:t>
              </a:r>
              <a:endParaRPr/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6947821" y="1046657"/>
              <a:ext cx="1673419" cy="2483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A2194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0" name="Google Shape;210;p24"/>
            <p:cNvSpPr/>
            <p:nvPr/>
          </p:nvSpPr>
          <p:spPr>
            <a:xfrm>
              <a:off x="7726683" y="1294994"/>
              <a:ext cx="1789114" cy="576353"/>
            </a:xfrm>
            <a:prstGeom prst="roundRect">
              <a:avLst>
                <a:gd name="adj" fmla="val 10000"/>
              </a:avLst>
            </a:prstGeom>
            <a:solidFill>
              <a:srgbClr val="DF3167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4"/>
            <p:cNvSpPr txBox="1"/>
            <p:nvPr/>
          </p:nvSpPr>
          <p:spPr>
            <a:xfrm>
              <a:off x="7743564" y="1311875"/>
              <a:ext cx="1755352" cy="54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Estrategias Transversales</a:t>
              </a:r>
              <a:endParaRPr/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8575520" y="1871348"/>
              <a:ext cx="91440" cy="3985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60000"/>
                  </a:lnTo>
                  <a:lnTo>
                    <a:pt x="66176" y="60000"/>
                  </a:lnTo>
                  <a:lnTo>
                    <a:pt x="66176" y="120000"/>
                  </a:lnTo>
                </a:path>
              </a:pathLst>
            </a:custGeom>
            <a:noFill/>
            <a:ln w="12700" cap="flat" cmpd="sng">
              <a:solidFill>
                <a:srgbClr val="B7481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3" name="Google Shape;213;p24"/>
            <p:cNvSpPr/>
            <p:nvPr/>
          </p:nvSpPr>
          <p:spPr>
            <a:xfrm>
              <a:off x="7941875" y="2269868"/>
              <a:ext cx="1368142" cy="1008791"/>
            </a:xfrm>
            <a:prstGeom prst="roundRect">
              <a:avLst>
                <a:gd name="adj" fmla="val 10000"/>
              </a:avLst>
            </a:prstGeom>
            <a:solidFill>
              <a:srgbClr val="E8203A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4"/>
            <p:cNvSpPr txBox="1"/>
            <p:nvPr/>
          </p:nvSpPr>
          <p:spPr>
            <a:xfrm>
              <a:off x="7971421" y="2299414"/>
              <a:ext cx="1309050" cy="949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Programa Transversal</a:t>
              </a:r>
              <a:endParaRPr/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8074517" y="3278659"/>
              <a:ext cx="551429" cy="4358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ED516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6" name="Google Shape;216;p24"/>
            <p:cNvSpPr/>
            <p:nvPr/>
          </p:nvSpPr>
          <p:spPr>
            <a:xfrm>
              <a:off x="7567164" y="3714540"/>
              <a:ext cx="1014705" cy="857459"/>
            </a:xfrm>
            <a:prstGeom prst="roundRect">
              <a:avLst>
                <a:gd name="adj" fmla="val 10000"/>
              </a:avLst>
            </a:prstGeom>
            <a:solidFill>
              <a:srgbClr val="ED516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4"/>
            <p:cNvSpPr txBox="1"/>
            <p:nvPr/>
          </p:nvSpPr>
          <p:spPr>
            <a:xfrm>
              <a:off x="7592278" y="3739654"/>
              <a:ext cx="964477" cy="807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Pp 1</a:t>
              </a:r>
              <a:endParaRPr/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8625947" y="3278659"/>
              <a:ext cx="804928" cy="4289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ED516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9" name="Google Shape;219;p24"/>
            <p:cNvSpPr/>
            <p:nvPr/>
          </p:nvSpPr>
          <p:spPr>
            <a:xfrm>
              <a:off x="8923523" y="3707624"/>
              <a:ext cx="1014705" cy="864375"/>
            </a:xfrm>
            <a:prstGeom prst="roundRect">
              <a:avLst>
                <a:gd name="adj" fmla="val 10000"/>
              </a:avLst>
            </a:prstGeom>
            <a:solidFill>
              <a:srgbClr val="ED516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4"/>
            <p:cNvSpPr txBox="1"/>
            <p:nvPr/>
          </p:nvSpPr>
          <p:spPr>
            <a:xfrm>
              <a:off x="8948840" y="3732941"/>
              <a:ext cx="964071" cy="813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Pp n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Estructura Programática con base en Programas Presupuestarios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7236819" y="3135514"/>
            <a:ext cx="14978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Armonización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Contable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591670" y="1654860"/>
            <a:ext cx="796065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Permite agrupar las asignaciones presupuestarias de forma representativa y homogénea, para el cumplimiento de objetivos y metas: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MX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Agrupa conceptos de gasto en torno a objetivos específicos.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es-MX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Permite el establecimiento de indicadores de desempeño del gasto.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1195387" y="3460671"/>
            <a:ext cx="1416050" cy="85725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Programas sectoriales</a:t>
            </a:r>
            <a:endParaRPr/>
          </a:p>
        </p:txBody>
      </p:sp>
      <p:graphicFrame>
        <p:nvGraphicFramePr>
          <p:cNvPr id="229" name="Google Shape;229;p25"/>
          <p:cNvGraphicFramePr/>
          <p:nvPr/>
        </p:nvGraphicFramePr>
        <p:xfrm>
          <a:off x="2971800" y="414964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{2B9BFD64-3BED-49B3-9834-2AC6BB97D8D1}</a:tableStyleId>
              </a:tblPr>
              <a:tblGrid>
                <a:gridCol w="194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Nivel MIR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1948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Objetivos</a:t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1948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Indicadores</a:t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194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</a:t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A219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A219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Propósito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Actividad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30" name="Google Shape;230;p25"/>
          <p:cNvCxnSpPr/>
          <p:nvPr/>
        </p:nvCxnSpPr>
        <p:spPr>
          <a:xfrm rot="10800000">
            <a:off x="2036825" y="4370421"/>
            <a:ext cx="855600" cy="252300"/>
          </a:xfrm>
          <a:prstGeom prst="bentConnector3">
            <a:avLst>
              <a:gd name="adj1" fmla="val 99648"/>
            </a:avLst>
          </a:prstGeom>
          <a:noFill/>
          <a:ln w="12700" cap="flat" cmpd="sng">
            <a:solidFill>
              <a:srgbClr val="2A385E"/>
            </a:solidFill>
            <a:prstDash val="solid"/>
            <a:miter lim="800000"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Sistema de Evaluación del Desempeño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6"/>
          <p:cNvSpPr/>
          <p:nvPr/>
        </p:nvSpPr>
        <p:spPr>
          <a:xfrm>
            <a:off x="275725" y="1918788"/>
            <a:ext cx="2160000" cy="2160000"/>
          </a:xfrm>
          <a:prstGeom prst="ellipse">
            <a:avLst/>
          </a:prstGeom>
          <a:solidFill>
            <a:srgbClr val="DD1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Monitoreo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6"/>
          <p:cNvSpPr/>
          <p:nvPr/>
        </p:nvSpPr>
        <p:spPr>
          <a:xfrm>
            <a:off x="6526800" y="1918788"/>
            <a:ext cx="2160000" cy="2160000"/>
          </a:xfrm>
          <a:prstGeom prst="ellipse">
            <a:avLst/>
          </a:prstGeom>
          <a:solidFill>
            <a:srgbClr val="FF69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1973670" y="4756395"/>
            <a:ext cx="519665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de Evaluación del Desempeño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6"/>
          <p:cNvSpPr/>
          <p:nvPr/>
        </p:nvSpPr>
        <p:spPr>
          <a:xfrm rot="5400000">
            <a:off x="3812263" y="3502937"/>
            <a:ext cx="1519473" cy="853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B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2904353" y="2595087"/>
            <a:ext cx="3202396" cy="80740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26BDE2"/>
          </a:solidFill>
          <a:ln w="12700" cap="flat" cmpd="sng">
            <a:solidFill>
              <a:srgbClr val="26BD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7"/>
          <p:cNvPicPr preferRelativeResize="0"/>
          <p:nvPr/>
        </p:nvPicPr>
        <p:blipFill rotWithShape="1">
          <a:blip r:embed="rId3">
            <a:alphaModFix/>
          </a:blip>
          <a:srcRect l="11119"/>
          <a:stretch/>
        </p:blipFill>
        <p:spPr>
          <a:xfrm>
            <a:off x="793" y="0"/>
            <a:ext cx="914320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/>
          <p:nvPr/>
        </p:nvSpPr>
        <p:spPr>
          <a:xfrm>
            <a:off x="0" y="-1"/>
            <a:ext cx="9144000" cy="6857999"/>
          </a:xfrm>
          <a:prstGeom prst="rect">
            <a:avLst/>
          </a:prstGeom>
          <a:solidFill>
            <a:srgbClr val="DD1367">
              <a:alpha val="49803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7"/>
          <p:cNvSpPr txBox="1">
            <a:spLocks noGrp="1"/>
          </p:cNvSpPr>
          <p:nvPr>
            <p:ph type="sldNum" idx="12"/>
          </p:nvPr>
        </p:nvSpPr>
        <p:spPr>
          <a:xfrm>
            <a:off x="7011193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518457" y="1404803"/>
            <a:ext cx="3703920" cy="49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s-MX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Metodología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7"/>
          <p:cNvSpPr txBox="1"/>
          <p:nvPr/>
        </p:nvSpPr>
        <p:spPr>
          <a:xfrm>
            <a:off x="1250194" y="2634573"/>
            <a:ext cx="7657738" cy="49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s-MX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s-MX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Vinculación ODS – Presupuesto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Esquema General de la Metodología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28" descr="Image result for objetivos del desarrollo sostenibl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72536" y="273268"/>
            <a:ext cx="1569024" cy="1573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28"/>
          <p:cNvGrpSpPr/>
          <p:nvPr/>
        </p:nvGrpSpPr>
        <p:grpSpPr>
          <a:xfrm>
            <a:off x="297074" y="1569662"/>
            <a:ext cx="8697767" cy="3526772"/>
            <a:chOff x="1239" y="0"/>
            <a:chExt cx="8697767" cy="3526772"/>
          </a:xfrm>
        </p:grpSpPr>
        <p:sp>
          <p:nvSpPr>
            <p:cNvPr id="257" name="Google Shape;257;p28"/>
            <p:cNvSpPr/>
            <p:nvPr/>
          </p:nvSpPr>
          <p:spPr>
            <a:xfrm>
              <a:off x="652518" y="0"/>
              <a:ext cx="7395209" cy="35267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F3167">
                <a:alpha val="3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1239" y="1058031"/>
              <a:ext cx="2678917" cy="1410708"/>
            </a:xfrm>
            <a:prstGeom prst="roundRect">
              <a:avLst>
                <a:gd name="adj" fmla="val 16667"/>
              </a:avLst>
            </a:prstGeom>
            <a:solidFill>
              <a:srgbClr val="A2194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 txBox="1"/>
            <p:nvPr/>
          </p:nvSpPr>
          <p:spPr>
            <a:xfrm>
              <a:off x="70104" y="1126896"/>
              <a:ext cx="2541187" cy="1272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Análisis de coincidencia Metas ODS → Planeación Nacional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3010664" y="1058031"/>
              <a:ext cx="2678917" cy="1410708"/>
            </a:xfrm>
            <a:prstGeom prst="roundRect">
              <a:avLst>
                <a:gd name="adj" fmla="val 16667"/>
              </a:avLst>
            </a:prstGeom>
            <a:solidFill>
              <a:srgbClr val="A2194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 txBox="1"/>
            <p:nvPr/>
          </p:nvSpPr>
          <p:spPr>
            <a:xfrm>
              <a:off x="3079529" y="1126896"/>
              <a:ext cx="2541187" cy="1272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 integra con estructura programática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6020089" y="1058031"/>
              <a:ext cx="2678917" cy="1410708"/>
            </a:xfrm>
            <a:prstGeom prst="roundRect">
              <a:avLst>
                <a:gd name="adj" fmla="val 16667"/>
              </a:avLst>
            </a:prstGeom>
            <a:solidFill>
              <a:srgbClr val="A2194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 txBox="1"/>
            <p:nvPr/>
          </p:nvSpPr>
          <p:spPr>
            <a:xfrm>
              <a:off x="6088954" y="1126896"/>
              <a:ext cx="2541187" cy="1272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Tipo y grado de vinculación de los programas presupuestarios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28"/>
          <p:cNvSpPr/>
          <p:nvPr/>
        </p:nvSpPr>
        <p:spPr>
          <a:xfrm>
            <a:off x="2796988" y="3899646"/>
            <a:ext cx="658906" cy="108921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D51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D51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8"/>
          <p:cNvSpPr/>
          <p:nvPr/>
        </p:nvSpPr>
        <p:spPr>
          <a:xfrm>
            <a:off x="5896535" y="3899646"/>
            <a:ext cx="658906" cy="108921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D51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D51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8"/>
          <p:cNvSpPr txBox="1"/>
          <p:nvPr/>
        </p:nvSpPr>
        <p:spPr>
          <a:xfrm>
            <a:off x="2164976" y="5096434"/>
            <a:ext cx="18960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Punto de validación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5277970" y="5105802"/>
            <a:ext cx="18960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Punto de validación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8"/>
          <p:cNvSpPr/>
          <p:nvPr/>
        </p:nvSpPr>
        <p:spPr>
          <a:xfrm rot="5400000">
            <a:off x="2790262" y="715542"/>
            <a:ext cx="722268" cy="3029464"/>
          </a:xfrm>
          <a:prstGeom prst="leftBrace">
            <a:avLst>
              <a:gd name="adj1" fmla="val 28813"/>
              <a:gd name="adj2" fmla="val 50000"/>
            </a:avLst>
          </a:prstGeom>
          <a:noFill/>
          <a:ln w="9525" cap="flat" cmpd="sng">
            <a:solidFill>
              <a:srgbClr val="DD13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1808627" y="1169021"/>
            <a:ext cx="30592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Vinculación de ODS con programas presupuestarios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8"/>
          <p:cNvSpPr/>
          <p:nvPr/>
        </p:nvSpPr>
        <p:spPr>
          <a:xfrm rot="5400000">
            <a:off x="5864854" y="725116"/>
            <a:ext cx="722268" cy="3029464"/>
          </a:xfrm>
          <a:prstGeom prst="leftBrace">
            <a:avLst>
              <a:gd name="adj1" fmla="val 28813"/>
              <a:gd name="adj2" fmla="val 50000"/>
            </a:avLst>
          </a:prstGeom>
          <a:noFill/>
          <a:ln w="9525" cap="flat" cmpd="sng">
            <a:solidFill>
              <a:srgbClr val="1948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8"/>
          <p:cNvSpPr txBox="1"/>
          <p:nvPr/>
        </p:nvSpPr>
        <p:spPr>
          <a:xfrm>
            <a:off x="5020235" y="1200702"/>
            <a:ext cx="30592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Cuantificación de recursos públicos que contribuyen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Presentación en pantalla (4:3)</PresentationFormat>
  <Paragraphs>112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Proxima Nova</vt:lpstr>
      <vt:lpstr>Calibri</vt:lpstr>
      <vt:lpstr>Noto Sans Symbols</vt:lpstr>
      <vt:lpstr>Arial</vt:lpstr>
      <vt:lpstr>1_Office Theme</vt:lpstr>
      <vt:lpstr>Presentación de PowerPoint</vt:lpstr>
      <vt:lpstr>Objetivo general</vt:lpstr>
      <vt:lpstr>Bases que permiten  la vinculación</vt:lpstr>
      <vt:lpstr>Esquema de vinculación ODS-Presupuesto</vt:lpstr>
      <vt:lpstr>Presentación de PowerPoint</vt:lpstr>
      <vt:lpstr>2. Estructura Programática con base en Programas Presupuestarios</vt:lpstr>
      <vt:lpstr>3. Sistema de Evaluación del Desempeño</vt:lpstr>
      <vt:lpstr>Metodología</vt:lpstr>
      <vt:lpstr>Esquema General de la Metodología</vt:lpstr>
      <vt:lpstr>1. Vinculación ODS con Pp</vt:lpstr>
      <vt:lpstr> ¿Qué pasa cuando los metas tienen muchos objetivos o distintas poblaciones objetivo?    Se definieron “submetas” para 102 de las 169 metas (60.4%).  </vt:lpstr>
      <vt:lpstr>Presentación de PowerPoint</vt:lpstr>
      <vt:lpstr>Integración del Proyecto de Presupuesto de Egresos de la Federación 2018</vt:lpstr>
      <vt:lpstr>Presentación de PowerPoint</vt:lpstr>
      <vt:lpstr>Presentación de PowerPoint</vt:lpstr>
      <vt:lpstr>Presentación de PowerPoint</vt:lpstr>
      <vt:lpstr>Guía de la metodología  (Replicable)</vt:lpstr>
      <vt:lpstr>Transparencia en los resultados</vt:lpstr>
      <vt:lpstr>Y todo esto ¿para qué?</vt:lpstr>
      <vt:lpstr>¿Para qué nos sirven estos datos?</vt:lpstr>
      <vt:lpstr>Próximos pasos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Xounely Chandel Dávila Gutiérrez</dc:creator>
  <cp:lastModifiedBy>Xounely Chandel Dávila Gutiérrez</cp:lastModifiedBy>
  <cp:revision>1</cp:revision>
  <dcterms:modified xsi:type="dcterms:W3CDTF">2018-09-07T18:19:38Z</dcterms:modified>
</cp:coreProperties>
</file>